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2" r:id="rId3"/>
    <p:sldId id="257" r:id="rId4"/>
    <p:sldId id="258" r:id="rId5"/>
    <p:sldId id="260" r:id="rId6"/>
    <p:sldId id="263" r:id="rId7"/>
    <p:sldId id="261" r:id="rId8"/>
    <p:sldId id="267" r:id="rId9"/>
    <p:sldId id="268" r:id="rId10"/>
    <p:sldId id="279" r:id="rId11"/>
    <p:sldId id="264" r:id="rId12"/>
    <p:sldId id="265" r:id="rId13"/>
    <p:sldId id="266" r:id="rId14"/>
    <p:sldId id="259" r:id="rId15"/>
    <p:sldId id="270" r:id="rId16"/>
    <p:sldId id="271" r:id="rId17"/>
    <p:sldId id="281" r:id="rId18"/>
    <p:sldId id="277" r:id="rId19"/>
    <p:sldId id="278" r:id="rId20"/>
    <p:sldId id="282" r:id="rId21"/>
    <p:sldId id="280" r:id="rId22"/>
    <p:sldId id="274" r:id="rId23"/>
    <p:sldId id="272" r:id="rId24"/>
    <p:sldId id="283" r:id="rId25"/>
    <p:sldId id="284" r:id="rId26"/>
    <p:sldId id="275" r:id="rId27"/>
    <p:sldId id="276" r:id="rId28"/>
    <p:sldId id="285" r:id="rId29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D6802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370" autoAdjust="0"/>
    <p:restoredTop sz="89467" autoAdjust="0"/>
  </p:normalViewPr>
  <p:slideViewPr>
    <p:cSldViewPr>
      <p:cViewPr varScale="1">
        <p:scale>
          <a:sx n="70" d="100"/>
          <a:sy n="70" d="100"/>
        </p:scale>
        <p:origin x="-8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r">
              <a:defRPr sz="1200"/>
            </a:lvl1pPr>
          </a:lstStyle>
          <a:p>
            <a:fld id="{8FAC4746-E3F9-4149-87EC-133033E986F6}" type="datetimeFigureOut">
              <a:rPr lang="en-US" smtClean="0"/>
              <a:pPr/>
              <a:t>2/4/2010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r">
              <a:defRPr sz="1200"/>
            </a:lvl1pPr>
          </a:lstStyle>
          <a:p>
            <a:fld id="{4F47360E-4DFB-4FF1-A358-8CAC933D096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729" tIns="46365" rIns="92729" bIns="46365" rtlCol="0"/>
          <a:lstStyle>
            <a:lvl1pPr algn="r">
              <a:defRPr sz="1200"/>
            </a:lvl1pPr>
          </a:lstStyle>
          <a:p>
            <a:fld id="{7338544B-C10D-4E7C-B9DD-EF59B9A5DEA1}" type="datetimeFigureOut">
              <a:rPr lang="en-US" smtClean="0"/>
              <a:pPr/>
              <a:t>2/4/2010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9" tIns="46365" rIns="92729" bIns="46365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729" tIns="46365" rIns="92729" bIns="463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729" tIns="46365" rIns="92729" bIns="46365" rtlCol="0" anchor="b"/>
          <a:lstStyle>
            <a:lvl1pPr algn="r">
              <a:defRPr sz="1200"/>
            </a:lvl1pPr>
          </a:lstStyle>
          <a:p>
            <a:fld id="{63253CD1-212B-4E13-B618-359508B7B952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3CD1-212B-4E13-B618-359508B7B952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3CD1-212B-4E13-B618-359508B7B952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7293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3CD1-212B-4E13-B618-359508B7B952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3CD1-212B-4E13-B618-359508B7B952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3CD1-212B-4E13-B618-359508B7B952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3CD1-212B-4E13-B618-359508B7B952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3CD1-212B-4E13-B618-359508B7B952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3CD1-212B-4E13-B618-359508B7B952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3CD1-212B-4E13-B618-359508B7B952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3CD1-212B-4E13-B618-359508B7B952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3CD1-212B-4E13-B618-359508B7B952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7293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3CD1-212B-4E13-B618-359508B7B952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3CD1-212B-4E13-B618-359508B7B952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3CD1-212B-4E13-B618-359508B7B952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3CD1-212B-4E13-B618-359508B7B952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3CD1-212B-4E13-B618-359508B7B952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3CD1-212B-4E13-B618-359508B7B952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3CD1-212B-4E13-B618-359508B7B952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3CD1-212B-4E13-B618-359508B7B952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3CD1-212B-4E13-B618-359508B7B952}" type="slidenum">
              <a:rPr lang="en-CA" smtClean="0"/>
              <a:pPr/>
              <a:t>27</a:t>
            </a:fld>
            <a:endParaRPr lang="en-CA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3CD1-212B-4E13-B618-359508B7B952}" type="slidenum">
              <a:rPr lang="en-CA" smtClean="0"/>
              <a:pPr/>
              <a:t>28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3CD1-212B-4E13-B618-359508B7B952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3CD1-212B-4E13-B618-359508B7B952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3CD1-212B-4E13-B618-359508B7B952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7293">
              <a:defRPr/>
            </a:pPr>
            <a:endParaRPr lang="en-CA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3CD1-212B-4E13-B618-359508B7B952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7293">
              <a:defRPr/>
            </a:pPr>
            <a:endParaRPr lang="en-CA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3CD1-212B-4E13-B618-359508B7B952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3CD1-212B-4E13-B618-359508B7B952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253CD1-212B-4E13-B618-359508B7B952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8E2A-6071-4B29-930C-2EF1E4CCBB1D}" type="datetimeFigureOut">
              <a:rPr lang="en-US" smtClean="0"/>
              <a:pPr/>
              <a:t>2/4/2010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9D98-AC8A-4CCD-8D68-4D4414C4A2C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8E2A-6071-4B29-930C-2EF1E4CCBB1D}" type="datetimeFigureOut">
              <a:rPr lang="en-US" smtClean="0"/>
              <a:pPr/>
              <a:t>2/4/2010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9D98-AC8A-4CCD-8D68-4D4414C4A2C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8E2A-6071-4B29-930C-2EF1E4CCBB1D}" type="datetimeFigureOut">
              <a:rPr lang="en-US" smtClean="0"/>
              <a:pPr/>
              <a:t>2/4/2010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9D98-AC8A-4CCD-8D68-4D4414C4A2C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8E2A-6071-4B29-930C-2EF1E4CCBB1D}" type="datetimeFigureOut">
              <a:rPr lang="en-US" smtClean="0"/>
              <a:pPr/>
              <a:t>2/4/2010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9D98-AC8A-4CCD-8D68-4D4414C4A2C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8E2A-6071-4B29-930C-2EF1E4CCBB1D}" type="datetimeFigureOut">
              <a:rPr lang="en-US" smtClean="0"/>
              <a:pPr/>
              <a:t>2/4/2010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9D98-AC8A-4CCD-8D68-4D4414C4A2C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8E2A-6071-4B29-930C-2EF1E4CCBB1D}" type="datetimeFigureOut">
              <a:rPr lang="en-US" smtClean="0"/>
              <a:pPr/>
              <a:t>2/4/2010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9D98-AC8A-4CCD-8D68-4D4414C4A2C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8E2A-6071-4B29-930C-2EF1E4CCBB1D}" type="datetimeFigureOut">
              <a:rPr lang="en-US" smtClean="0"/>
              <a:pPr/>
              <a:t>2/4/2010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9D98-AC8A-4CCD-8D68-4D4414C4A2C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8E2A-6071-4B29-930C-2EF1E4CCBB1D}" type="datetimeFigureOut">
              <a:rPr lang="en-US" smtClean="0"/>
              <a:pPr/>
              <a:t>2/4/2010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9D98-AC8A-4CCD-8D68-4D4414C4A2C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8E2A-6071-4B29-930C-2EF1E4CCBB1D}" type="datetimeFigureOut">
              <a:rPr lang="en-US" smtClean="0"/>
              <a:pPr/>
              <a:t>2/4/2010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9D98-AC8A-4CCD-8D68-4D4414C4A2C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8E2A-6071-4B29-930C-2EF1E4CCBB1D}" type="datetimeFigureOut">
              <a:rPr lang="en-US" smtClean="0"/>
              <a:pPr/>
              <a:t>2/4/2010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9D98-AC8A-4CCD-8D68-4D4414C4A2C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68E2A-6071-4B29-930C-2EF1E4CCBB1D}" type="datetimeFigureOut">
              <a:rPr lang="en-US" smtClean="0"/>
              <a:pPr/>
              <a:t>2/4/2010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419D98-AC8A-4CCD-8D68-4D4414C4A2C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868E2A-6071-4B29-930C-2EF1E4CCBB1D}" type="datetimeFigureOut">
              <a:rPr lang="en-US" smtClean="0"/>
              <a:pPr/>
              <a:t>2/4/2010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419D98-AC8A-4CCD-8D68-4D4414C4A2C6}" type="slidenum">
              <a:rPr lang="en-CA" smtClean="0"/>
              <a:pPr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100313477\Desktop\hydrate.mpg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352" y="1295400"/>
            <a:ext cx="6784848" cy="838200"/>
          </a:xfrm>
        </p:spPr>
        <p:txBody>
          <a:bodyPr>
            <a:noAutofit/>
          </a:bodyPr>
          <a:lstStyle/>
          <a:p>
            <a:r>
              <a:rPr lang="en-US" sz="6000" dirty="0" smtClean="0"/>
              <a:t>Methane Hydrates</a:t>
            </a:r>
            <a:endParaRPr lang="en-CA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29200"/>
            <a:ext cx="6400800" cy="1371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Environmental Science Presentation</a:t>
            </a:r>
          </a:p>
          <a:p>
            <a:pPr algn="ctr"/>
            <a:r>
              <a:rPr lang="en-US" dirty="0" err="1" smtClean="0"/>
              <a:t>Christe</a:t>
            </a:r>
            <a:r>
              <a:rPr lang="en-US" dirty="0" smtClean="0"/>
              <a:t> </a:t>
            </a:r>
            <a:r>
              <a:rPr lang="en-US" dirty="0" err="1" smtClean="0"/>
              <a:t>Marbbn</a:t>
            </a:r>
            <a:endParaRPr lang="en-US" dirty="0" smtClean="0"/>
          </a:p>
          <a:p>
            <a:pPr algn="ctr"/>
            <a:r>
              <a:rPr lang="en-US" dirty="0" smtClean="0"/>
              <a:t>March 11</a:t>
            </a:r>
            <a:r>
              <a:rPr lang="en-US" baseline="30000" dirty="0" smtClean="0"/>
              <a:t>th</a:t>
            </a:r>
            <a:r>
              <a:rPr lang="en-US" dirty="0" smtClean="0"/>
              <a:t>, 2009</a:t>
            </a:r>
            <a:endParaRPr lang="en-CA" dirty="0"/>
          </a:p>
        </p:txBody>
      </p:sp>
      <p:pic>
        <p:nvPicPr>
          <p:cNvPr id="41986" name="Picture 2" descr="http://www.irb.hr/hr/str/zfk/labs/GTK/clanovi/imatanov/UKF_PROJECT/methane_hydra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209800"/>
            <a:ext cx="2667000" cy="2657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Narrow" pitchFamily="34" charset="0"/>
              </a:rPr>
              <a:t>Factors Required to Form Hydrates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676400"/>
            <a:ext cx="46482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62200" y="6488668"/>
            <a:ext cx="4186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Formation conditions of methane hydrates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6780724" y="6488668"/>
            <a:ext cx="236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Teledyne ISCO, 2008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Natural Deposits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2999"/>
          </a:xfrm>
        </p:spPr>
        <p:txBody>
          <a:bodyPr>
            <a:normAutofit/>
          </a:bodyPr>
          <a:lstStyle/>
          <a:p>
            <a:r>
              <a:rPr lang="en-US" dirty="0" smtClean="0"/>
              <a:t>Methane hydrates are restricted to the shallow lithosphere (i.e. &lt; 2000 m depth). </a:t>
            </a:r>
          </a:p>
          <a:p>
            <a:r>
              <a:rPr lang="en-US" dirty="0" smtClean="0"/>
              <a:t>Proper conditions?</a:t>
            </a:r>
          </a:p>
          <a:p>
            <a:pPr lvl="1"/>
            <a:r>
              <a:rPr lang="en-US" dirty="0" smtClean="0"/>
              <a:t> are found only either in polar continental sedimentary rocks where surface temperatures are about 0 °C</a:t>
            </a:r>
          </a:p>
          <a:p>
            <a:pPr lvl="1"/>
            <a:r>
              <a:rPr lang="en-US" dirty="0" smtClean="0"/>
              <a:t>oceanic sediment at water depths greater than 300 m where the bottom water temperature is around 2 °C. </a:t>
            </a:r>
          </a:p>
          <a:p>
            <a:r>
              <a:rPr lang="en-US" dirty="0" smtClean="0"/>
              <a:t>Continental deposits have been located in Siberia and Alaska in sandstone and siltstone beds at less than 800 m depth</a:t>
            </a:r>
          </a:p>
          <a:p>
            <a:pPr>
              <a:buNone/>
            </a:pPr>
            <a:endParaRPr lang="en-US" b="1" dirty="0"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9820" y="6488668"/>
            <a:ext cx="2624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 smtClean="0"/>
              <a:t>(</a:t>
            </a:r>
            <a:r>
              <a:rPr lang="en-US" dirty="0" err="1" smtClean="0"/>
              <a:t>Lerche</a:t>
            </a:r>
            <a:r>
              <a:rPr lang="en-US" dirty="0" smtClean="0"/>
              <a:t> &amp; </a:t>
            </a:r>
            <a:r>
              <a:rPr lang="en-US" dirty="0" err="1" smtClean="0"/>
              <a:t>Bagirov</a:t>
            </a:r>
            <a:r>
              <a:rPr lang="en-US" dirty="0" smtClean="0"/>
              <a:t>, 2004)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eatures.csmonitor.com/environment/wp-content/assets/2/631/pictur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781675" cy="304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3135868"/>
            <a:ext cx="714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(Above) Methane hydrate-bearing sandstone from a test well dug in Alaska</a:t>
            </a:r>
            <a:endParaRPr lang="en-CA" dirty="0"/>
          </a:p>
        </p:txBody>
      </p:sp>
      <p:pic>
        <p:nvPicPr>
          <p:cNvPr id="24580" name="Picture 4" descr="http://features.csmonitor.com/environment/wp-content/assets/2/631/pictur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2325" y="3810000"/>
            <a:ext cx="5781675" cy="304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172200"/>
            <a:ext cx="3401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(Right) This rig is part of a hydrate </a:t>
            </a:r>
          </a:p>
          <a:p>
            <a:r>
              <a:rPr lang="en-US" dirty="0" smtClean="0"/>
              <a:t>Research test on Alaska’s North.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038" y="6260068"/>
            <a:ext cx="9302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Worldwide distribution of confirmed or inferred offshore gas-hydrate-bearing sediments, 1996. 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http://unit.aist.go.jp/mhlabo/file.files/wor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5486400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Gas hydrate sample site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Other likely hydrate offshore occurrences</a:t>
            </a:r>
            <a:endParaRPr lang="en-CA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52400" y="557153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152400" y="5876330"/>
            <a:ext cx="152400" cy="1524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1"/>
          <p:cNvSpPr/>
          <p:nvPr/>
        </p:nvSpPr>
        <p:spPr>
          <a:xfrm>
            <a:off x="4564829" y="1323191"/>
            <a:ext cx="1764253" cy="720762"/>
          </a:xfrm>
          <a:custGeom>
            <a:avLst/>
            <a:gdLst>
              <a:gd name="connsiteX0" fmla="*/ 1588545 w 1764253"/>
              <a:gd name="connsiteY0" fmla="*/ 591670 h 720762"/>
              <a:gd name="connsiteX1" fmla="*/ 1674606 w 1764253"/>
              <a:gd name="connsiteY1" fmla="*/ 247425 h 720762"/>
              <a:gd name="connsiteX2" fmla="*/ 1050663 w 1764253"/>
              <a:gd name="connsiteY2" fmla="*/ 21515 h 720762"/>
              <a:gd name="connsiteX3" fmla="*/ 168536 w 1764253"/>
              <a:gd name="connsiteY3" fmla="*/ 376517 h 720762"/>
              <a:gd name="connsiteX4" fmla="*/ 39444 w 1764253"/>
              <a:gd name="connsiteY4" fmla="*/ 720762 h 720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4253" h="720762">
                <a:moveTo>
                  <a:pt x="1588545" y="591670"/>
                </a:moveTo>
                <a:cubicBezTo>
                  <a:pt x="1676399" y="467060"/>
                  <a:pt x="1764253" y="342451"/>
                  <a:pt x="1674606" y="247425"/>
                </a:cubicBezTo>
                <a:cubicBezTo>
                  <a:pt x="1584959" y="152399"/>
                  <a:pt x="1301675" y="0"/>
                  <a:pt x="1050663" y="21515"/>
                </a:cubicBezTo>
                <a:cubicBezTo>
                  <a:pt x="799651" y="43030"/>
                  <a:pt x="337072" y="259976"/>
                  <a:pt x="168536" y="376517"/>
                </a:cubicBezTo>
                <a:cubicBezTo>
                  <a:pt x="0" y="493058"/>
                  <a:pt x="19722" y="606910"/>
                  <a:pt x="39444" y="720762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Freeform 4"/>
          <p:cNvSpPr/>
          <p:nvPr/>
        </p:nvSpPr>
        <p:spPr>
          <a:xfrm>
            <a:off x="1865745" y="1253838"/>
            <a:ext cx="5300134" cy="5223162"/>
          </a:xfrm>
          <a:custGeom>
            <a:avLst/>
            <a:gdLst>
              <a:gd name="connsiteX0" fmla="*/ 4276437 w 5300134"/>
              <a:gd name="connsiteY0" fmla="*/ 651163 h 5223162"/>
              <a:gd name="connsiteX1" fmla="*/ 2854037 w 5300134"/>
              <a:gd name="connsiteY1" fmla="*/ 669636 h 5223162"/>
              <a:gd name="connsiteX2" fmla="*/ 2336800 w 5300134"/>
              <a:gd name="connsiteY2" fmla="*/ 2332181 h 5223162"/>
              <a:gd name="connsiteX3" fmla="*/ 923637 w 5300134"/>
              <a:gd name="connsiteY3" fmla="*/ 2590799 h 5223162"/>
              <a:gd name="connsiteX4" fmla="*/ 628073 w 5300134"/>
              <a:gd name="connsiteY4" fmla="*/ 4521199 h 5223162"/>
              <a:gd name="connsiteX5" fmla="*/ 4692073 w 5300134"/>
              <a:gd name="connsiteY5" fmla="*/ 4576617 h 5223162"/>
              <a:gd name="connsiteX6" fmla="*/ 4276437 w 5300134"/>
              <a:gd name="connsiteY6" fmla="*/ 651163 h 522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0134" h="5223162">
                <a:moveTo>
                  <a:pt x="4276437" y="651163"/>
                </a:moveTo>
                <a:cubicBezTo>
                  <a:pt x="3970098" y="0"/>
                  <a:pt x="3177310" y="389466"/>
                  <a:pt x="2854037" y="669636"/>
                </a:cubicBezTo>
                <a:cubicBezTo>
                  <a:pt x="2530764" y="949806"/>
                  <a:pt x="2658533" y="2011987"/>
                  <a:pt x="2336800" y="2332181"/>
                </a:cubicBezTo>
                <a:cubicBezTo>
                  <a:pt x="2015067" y="2652375"/>
                  <a:pt x="1208425" y="2225963"/>
                  <a:pt x="923637" y="2590799"/>
                </a:cubicBezTo>
                <a:cubicBezTo>
                  <a:pt x="638849" y="2955635"/>
                  <a:pt x="0" y="4190229"/>
                  <a:pt x="628073" y="4521199"/>
                </a:cubicBezTo>
                <a:cubicBezTo>
                  <a:pt x="1256146" y="4852169"/>
                  <a:pt x="4084012" y="5223162"/>
                  <a:pt x="4692073" y="4576617"/>
                </a:cubicBezTo>
                <a:cubicBezTo>
                  <a:pt x="5300134" y="3930072"/>
                  <a:pt x="4582776" y="1302327"/>
                  <a:pt x="4276437" y="651163"/>
                </a:cubicBezTo>
                <a:close/>
              </a:path>
            </a:pathLst>
          </a:custGeom>
          <a:solidFill>
            <a:srgbClr val="D680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3963194" y="2874025"/>
            <a:ext cx="1524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0600" y="2722419"/>
            <a:ext cx="1242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500 meters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4038600"/>
            <a:ext cx="13407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Sediment</a:t>
            </a:r>
          </a:p>
          <a:p>
            <a:r>
              <a:rPr lang="en-US" dirty="0" smtClean="0"/>
              <a:t>perhaps </a:t>
            </a:r>
          </a:p>
          <a:p>
            <a:r>
              <a:rPr lang="en-US" dirty="0" smtClean="0"/>
              <a:t>8 kilometers</a:t>
            </a:r>
          </a:p>
          <a:p>
            <a:r>
              <a:rPr lang="en-US" dirty="0" smtClean="0"/>
              <a:t>deep</a:t>
            </a:r>
            <a:endParaRPr lang="en-CA" dirty="0"/>
          </a:p>
        </p:txBody>
      </p:sp>
      <p:sp>
        <p:nvSpPr>
          <p:cNvPr id="14" name="Freeform 13"/>
          <p:cNvSpPr/>
          <p:nvPr/>
        </p:nvSpPr>
        <p:spPr>
          <a:xfrm>
            <a:off x="1396738" y="5458120"/>
            <a:ext cx="6523348" cy="1401451"/>
          </a:xfrm>
          <a:custGeom>
            <a:avLst/>
            <a:gdLst>
              <a:gd name="connsiteX0" fmla="*/ 856268 w 6523348"/>
              <a:gd name="connsiteY0" fmla="*/ 0 h 1401451"/>
              <a:gd name="connsiteX1" fmla="*/ 818561 w 6523348"/>
              <a:gd name="connsiteY1" fmla="*/ 1065228 h 1401451"/>
              <a:gd name="connsiteX2" fmla="*/ 5767633 w 6523348"/>
              <a:gd name="connsiteY2" fmla="*/ 1225484 h 1401451"/>
              <a:gd name="connsiteX3" fmla="*/ 5352854 w 6523348"/>
              <a:gd name="connsiteY3" fmla="*/ 9426 h 140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3348" h="1401451">
                <a:moveTo>
                  <a:pt x="856268" y="0"/>
                </a:moveTo>
                <a:cubicBezTo>
                  <a:pt x="428134" y="430490"/>
                  <a:pt x="0" y="860981"/>
                  <a:pt x="818561" y="1065228"/>
                </a:cubicBezTo>
                <a:cubicBezTo>
                  <a:pt x="1637122" y="1269475"/>
                  <a:pt x="5011918" y="1401451"/>
                  <a:pt x="5767633" y="1225484"/>
                </a:cubicBezTo>
                <a:cubicBezTo>
                  <a:pt x="6523348" y="1049517"/>
                  <a:pt x="5403130" y="182251"/>
                  <a:pt x="5352854" y="9426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/>
          <p:cNvSpPr txBox="1"/>
          <p:nvPr/>
        </p:nvSpPr>
        <p:spPr>
          <a:xfrm>
            <a:off x="2590800" y="5867400"/>
            <a:ext cx="4260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Slow seepage of thermogenic methane gas </a:t>
            </a:r>
          </a:p>
          <a:p>
            <a:r>
              <a:rPr lang="en-US" dirty="0" smtClean="0"/>
              <a:t>from below through geological faults</a:t>
            </a:r>
            <a:endParaRPr lang="en-CA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3800404" y="4560815"/>
            <a:ext cx="1849581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Up Arrow 17"/>
          <p:cNvSpPr/>
          <p:nvPr/>
        </p:nvSpPr>
        <p:spPr>
          <a:xfrm>
            <a:off x="2514600" y="5181600"/>
            <a:ext cx="3048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Up Arrow 18"/>
          <p:cNvSpPr/>
          <p:nvPr/>
        </p:nvSpPr>
        <p:spPr>
          <a:xfrm>
            <a:off x="3048000" y="5181600"/>
            <a:ext cx="3048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Up Arrow 19"/>
          <p:cNvSpPr/>
          <p:nvPr/>
        </p:nvSpPr>
        <p:spPr>
          <a:xfrm>
            <a:off x="3505200" y="5181600"/>
            <a:ext cx="3048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Up Arrow 20"/>
          <p:cNvSpPr/>
          <p:nvPr/>
        </p:nvSpPr>
        <p:spPr>
          <a:xfrm>
            <a:off x="3962400" y="5181600"/>
            <a:ext cx="3048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Up Arrow 21"/>
          <p:cNvSpPr/>
          <p:nvPr/>
        </p:nvSpPr>
        <p:spPr>
          <a:xfrm>
            <a:off x="4953000" y="5181600"/>
            <a:ext cx="3048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Up Arrow 22"/>
          <p:cNvSpPr/>
          <p:nvPr/>
        </p:nvSpPr>
        <p:spPr>
          <a:xfrm>
            <a:off x="5410200" y="5181600"/>
            <a:ext cx="3048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Up Arrow 23"/>
          <p:cNvSpPr/>
          <p:nvPr/>
        </p:nvSpPr>
        <p:spPr>
          <a:xfrm>
            <a:off x="5867400" y="5181600"/>
            <a:ext cx="3048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Up Arrow 24"/>
          <p:cNvSpPr/>
          <p:nvPr/>
        </p:nvSpPr>
        <p:spPr>
          <a:xfrm>
            <a:off x="6324600" y="5181600"/>
            <a:ext cx="3048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Freeform 26"/>
          <p:cNvSpPr/>
          <p:nvPr/>
        </p:nvSpPr>
        <p:spPr>
          <a:xfrm>
            <a:off x="2476884" y="1828800"/>
            <a:ext cx="2158232" cy="2095885"/>
          </a:xfrm>
          <a:custGeom>
            <a:avLst/>
            <a:gdLst>
              <a:gd name="connsiteX0" fmla="*/ 2122825 w 2158232"/>
              <a:gd name="connsiteY0" fmla="*/ 297103 h 2381443"/>
              <a:gd name="connsiteX1" fmla="*/ 1891916 w 2158232"/>
              <a:gd name="connsiteY1" fmla="*/ 186267 h 2381443"/>
              <a:gd name="connsiteX2" fmla="*/ 1744134 w 2158232"/>
              <a:gd name="connsiteY2" fmla="*/ 278630 h 2381443"/>
              <a:gd name="connsiteX3" fmla="*/ 1494752 w 2158232"/>
              <a:gd name="connsiteY3" fmla="*/ 167794 h 2381443"/>
              <a:gd name="connsiteX4" fmla="*/ 1319261 w 2158232"/>
              <a:gd name="connsiteY4" fmla="*/ 269394 h 2381443"/>
              <a:gd name="connsiteX5" fmla="*/ 1042171 w 2158232"/>
              <a:gd name="connsiteY5" fmla="*/ 149321 h 2381443"/>
              <a:gd name="connsiteX6" fmla="*/ 820498 w 2158232"/>
              <a:gd name="connsiteY6" fmla="*/ 278630 h 2381443"/>
              <a:gd name="connsiteX7" fmla="*/ 580352 w 2158232"/>
              <a:gd name="connsiteY7" fmla="*/ 121612 h 2381443"/>
              <a:gd name="connsiteX8" fmla="*/ 367916 w 2158232"/>
              <a:gd name="connsiteY8" fmla="*/ 278630 h 2381443"/>
              <a:gd name="connsiteX9" fmla="*/ 146243 w 2158232"/>
              <a:gd name="connsiteY9" fmla="*/ 186267 h 2381443"/>
              <a:gd name="connsiteX10" fmla="*/ 35407 w 2158232"/>
              <a:gd name="connsiteY10" fmla="*/ 380230 h 2381443"/>
              <a:gd name="connsiteX11" fmla="*/ 303261 w 2158232"/>
              <a:gd name="connsiteY11" fmla="*/ 2116667 h 2381443"/>
              <a:gd name="connsiteX12" fmla="*/ 1854971 w 2158232"/>
              <a:gd name="connsiteY12" fmla="*/ 1968885 h 2381443"/>
              <a:gd name="connsiteX13" fmla="*/ 2122825 w 2158232"/>
              <a:gd name="connsiteY13" fmla="*/ 297103 h 2381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58232" h="2381443">
                <a:moveTo>
                  <a:pt x="2122825" y="297103"/>
                </a:moveTo>
                <a:cubicBezTo>
                  <a:pt x="2128983" y="0"/>
                  <a:pt x="1955031" y="189346"/>
                  <a:pt x="1891916" y="186267"/>
                </a:cubicBezTo>
                <a:cubicBezTo>
                  <a:pt x="1828801" y="183188"/>
                  <a:pt x="1810328" y="281709"/>
                  <a:pt x="1744134" y="278630"/>
                </a:cubicBezTo>
                <a:cubicBezTo>
                  <a:pt x="1677940" y="275551"/>
                  <a:pt x="1565564" y="169333"/>
                  <a:pt x="1494752" y="167794"/>
                </a:cubicBezTo>
                <a:cubicBezTo>
                  <a:pt x="1423940" y="166255"/>
                  <a:pt x="1394691" y="272473"/>
                  <a:pt x="1319261" y="269394"/>
                </a:cubicBezTo>
                <a:cubicBezTo>
                  <a:pt x="1243831" y="266315"/>
                  <a:pt x="1125298" y="147782"/>
                  <a:pt x="1042171" y="149321"/>
                </a:cubicBezTo>
                <a:cubicBezTo>
                  <a:pt x="959044" y="150860"/>
                  <a:pt x="897468" y="283248"/>
                  <a:pt x="820498" y="278630"/>
                </a:cubicBezTo>
                <a:cubicBezTo>
                  <a:pt x="743528" y="274012"/>
                  <a:pt x="655782" y="121612"/>
                  <a:pt x="580352" y="121612"/>
                </a:cubicBezTo>
                <a:cubicBezTo>
                  <a:pt x="504922" y="121612"/>
                  <a:pt x="440268" y="267854"/>
                  <a:pt x="367916" y="278630"/>
                </a:cubicBezTo>
                <a:cubicBezTo>
                  <a:pt x="295565" y="289406"/>
                  <a:pt x="201661" y="169334"/>
                  <a:pt x="146243" y="186267"/>
                </a:cubicBezTo>
                <a:cubicBezTo>
                  <a:pt x="90825" y="203200"/>
                  <a:pt x="9237" y="58497"/>
                  <a:pt x="35407" y="380230"/>
                </a:cubicBezTo>
                <a:cubicBezTo>
                  <a:pt x="61577" y="701963"/>
                  <a:pt x="0" y="1851891"/>
                  <a:pt x="303261" y="2116667"/>
                </a:cubicBezTo>
                <a:cubicBezTo>
                  <a:pt x="606522" y="2381443"/>
                  <a:pt x="1551710" y="2273685"/>
                  <a:pt x="1854971" y="1968885"/>
                </a:cubicBezTo>
                <a:cubicBezTo>
                  <a:pt x="2158232" y="1664085"/>
                  <a:pt x="2116668" y="594206"/>
                  <a:pt x="2122825" y="297103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Rounded Rectangle 28"/>
          <p:cNvSpPr/>
          <p:nvPr/>
        </p:nvSpPr>
        <p:spPr>
          <a:xfrm>
            <a:off x="76200" y="3810000"/>
            <a:ext cx="2133600" cy="990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Biogenic methane generated in shallow ocean sediment to a depth of 900 meter </a:t>
            </a:r>
            <a:endParaRPr lang="en-CA" sz="1400" dirty="0"/>
          </a:p>
        </p:txBody>
      </p:sp>
      <p:sp>
        <p:nvSpPr>
          <p:cNvPr id="32" name="Oval 31"/>
          <p:cNvSpPr/>
          <p:nvPr/>
        </p:nvSpPr>
        <p:spPr>
          <a:xfrm>
            <a:off x="2819400" y="4343400"/>
            <a:ext cx="1371600" cy="1524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Curved Down Arrow 32"/>
          <p:cNvSpPr/>
          <p:nvPr/>
        </p:nvSpPr>
        <p:spPr>
          <a:xfrm>
            <a:off x="3429000" y="4572000"/>
            <a:ext cx="381000" cy="304800"/>
          </a:xfrm>
          <a:prstGeom prst="curved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4" name="Curved Down Arrow 33"/>
          <p:cNvSpPr/>
          <p:nvPr/>
        </p:nvSpPr>
        <p:spPr>
          <a:xfrm rot="10800000">
            <a:off x="3505200" y="4800600"/>
            <a:ext cx="381000" cy="304800"/>
          </a:xfrm>
          <a:prstGeom prst="curved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 rot="19716369">
            <a:off x="1410617" y="4879753"/>
            <a:ext cx="1821802" cy="19607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ounded Rectangle 36"/>
          <p:cNvSpPr/>
          <p:nvPr/>
        </p:nvSpPr>
        <p:spPr>
          <a:xfrm>
            <a:off x="76200" y="5334000"/>
            <a:ext cx="18288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Trapped methane gas</a:t>
            </a:r>
            <a:endParaRPr lang="en-CA" sz="1400" dirty="0"/>
          </a:p>
        </p:txBody>
      </p:sp>
      <p:sp>
        <p:nvSpPr>
          <p:cNvPr id="38" name="Curved Down Arrow 37"/>
          <p:cNvSpPr/>
          <p:nvPr/>
        </p:nvSpPr>
        <p:spPr>
          <a:xfrm rot="10800000">
            <a:off x="4191000" y="3962400"/>
            <a:ext cx="381000" cy="304800"/>
          </a:xfrm>
          <a:prstGeom prst="curved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39" name="Curved Down Arrow 38"/>
          <p:cNvSpPr/>
          <p:nvPr/>
        </p:nvSpPr>
        <p:spPr>
          <a:xfrm>
            <a:off x="4114800" y="3733800"/>
            <a:ext cx="381000" cy="304800"/>
          </a:xfrm>
          <a:prstGeom prst="curved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0" name="Curved Down Arrow 39"/>
          <p:cNvSpPr/>
          <p:nvPr/>
        </p:nvSpPr>
        <p:spPr>
          <a:xfrm>
            <a:off x="5715000" y="2133600"/>
            <a:ext cx="381000" cy="304800"/>
          </a:xfrm>
          <a:prstGeom prst="curved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1" name="Curved Down Arrow 40"/>
          <p:cNvSpPr/>
          <p:nvPr/>
        </p:nvSpPr>
        <p:spPr>
          <a:xfrm rot="10800000">
            <a:off x="5791200" y="2362200"/>
            <a:ext cx="381000" cy="304800"/>
          </a:xfrm>
          <a:prstGeom prst="curved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pic>
        <p:nvPicPr>
          <p:cNvPr id="4105" name="Picture 9" descr="C:\Documents and Settings\100313581\Local Settings\Temporary Internet Files\Content.IE5\XVKITCJA\MCj02980010000[1].wm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914400"/>
            <a:ext cx="1708099" cy="1809598"/>
          </a:xfrm>
          <a:prstGeom prst="rect">
            <a:avLst/>
          </a:prstGeom>
          <a:noFill/>
        </p:spPr>
      </p:pic>
      <p:sp>
        <p:nvSpPr>
          <p:cNvPr id="47" name="Oval 46"/>
          <p:cNvSpPr/>
          <p:nvPr/>
        </p:nvSpPr>
        <p:spPr>
          <a:xfrm>
            <a:off x="2819400" y="4191000"/>
            <a:ext cx="1371600" cy="152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Right Arrow 47"/>
          <p:cNvSpPr/>
          <p:nvPr/>
        </p:nvSpPr>
        <p:spPr>
          <a:xfrm rot="2251111">
            <a:off x="1319092" y="3582477"/>
            <a:ext cx="1821802" cy="19607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ounded Rectangle 48"/>
          <p:cNvSpPr/>
          <p:nvPr/>
        </p:nvSpPr>
        <p:spPr>
          <a:xfrm>
            <a:off x="228600" y="2514600"/>
            <a:ext cx="1828800" cy="1066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Ocean Deposits, impermeable solid methane hydrate embedded in sediment</a:t>
            </a:r>
            <a:endParaRPr lang="en-CA" sz="1400" dirty="0"/>
          </a:p>
        </p:txBody>
      </p:sp>
      <p:pic>
        <p:nvPicPr>
          <p:cNvPr id="4109" name="Picture 13" descr="C:\Documents and Settings\100313581\Local Settings\Temporary Internet Files\Content.IE5\HF5XPF0F\MCj04378310000[1].wmf"/>
          <p:cNvPicPr>
            <a:picLocks noChangeAspect="1" noChangeArrowheads="1"/>
          </p:cNvPicPr>
          <p:nvPr/>
        </p:nvPicPr>
        <p:blipFill>
          <a:blip r:embed="rId4">
            <a:biLevel thresh="50000"/>
          </a:blip>
          <a:srcRect/>
          <a:stretch>
            <a:fillRect/>
          </a:stretch>
        </p:blipFill>
        <p:spPr bwMode="auto">
          <a:xfrm>
            <a:off x="5334000" y="457200"/>
            <a:ext cx="304800" cy="990600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5791200" y="685800"/>
            <a:ext cx="2745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Drilling Rig</a:t>
            </a:r>
          </a:p>
          <a:p>
            <a:endParaRPr lang="en-US" dirty="0"/>
          </a:p>
          <a:p>
            <a:r>
              <a:rPr lang="en-US" dirty="0" smtClean="0"/>
              <a:t>        Frozen Ground Surface</a:t>
            </a:r>
            <a:endParaRPr lang="en-CA" dirty="0"/>
          </a:p>
        </p:txBody>
      </p:sp>
      <p:cxnSp>
        <p:nvCxnSpPr>
          <p:cNvPr id="60" name="Straight Connector 59"/>
          <p:cNvCxnSpPr>
            <a:endCxn id="4109" idx="3"/>
          </p:cNvCxnSpPr>
          <p:nvPr/>
        </p:nvCxnSpPr>
        <p:spPr>
          <a:xfrm rot="10800000" flipV="1">
            <a:off x="5638800" y="914400"/>
            <a:ext cx="2286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 flipV="1">
            <a:off x="6019800" y="1447801"/>
            <a:ext cx="228600" cy="76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ight Arrow 67"/>
          <p:cNvSpPr/>
          <p:nvPr/>
        </p:nvSpPr>
        <p:spPr>
          <a:xfrm rot="12489551">
            <a:off x="5272452" y="2856671"/>
            <a:ext cx="1821802" cy="19607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Rounded Rectangle 68"/>
          <p:cNvSpPr/>
          <p:nvPr/>
        </p:nvSpPr>
        <p:spPr>
          <a:xfrm>
            <a:off x="6858000" y="2743200"/>
            <a:ext cx="15240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Arctic Deposits relatively close to surface</a:t>
            </a:r>
            <a:endParaRPr lang="en-CA" sz="1400" dirty="0"/>
          </a:p>
        </p:txBody>
      </p:sp>
      <p:sp>
        <p:nvSpPr>
          <p:cNvPr id="70" name="Rounded Rectangle 69"/>
          <p:cNvSpPr/>
          <p:nvPr/>
        </p:nvSpPr>
        <p:spPr>
          <a:xfrm>
            <a:off x="6934200" y="3886200"/>
            <a:ext cx="1905000" cy="1143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Methane hydrate deposits can be 300 to 600 meters thick and cover large horizontal areas </a:t>
            </a:r>
            <a:endParaRPr lang="en-CA" sz="1400" dirty="0"/>
          </a:p>
        </p:txBody>
      </p:sp>
      <p:sp>
        <p:nvSpPr>
          <p:cNvPr id="71" name="Title 70"/>
          <p:cNvSpPr>
            <a:spLocks noGrp="1"/>
          </p:cNvSpPr>
          <p:nvPr>
            <p:ph type="title"/>
          </p:nvPr>
        </p:nvSpPr>
        <p:spPr>
          <a:xfrm>
            <a:off x="381000" y="533400"/>
            <a:ext cx="2286000" cy="19812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Types of Methane Hydrate Deposits</a:t>
            </a:r>
            <a:endParaRPr lang="en-CA" sz="2800" b="1" dirty="0"/>
          </a:p>
        </p:txBody>
      </p:sp>
      <p:sp>
        <p:nvSpPr>
          <p:cNvPr id="72" name="Oval 71"/>
          <p:cNvSpPr/>
          <p:nvPr/>
        </p:nvSpPr>
        <p:spPr>
          <a:xfrm>
            <a:off x="5105400" y="2362200"/>
            <a:ext cx="381000" cy="152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3" name="Oval 72"/>
          <p:cNvSpPr/>
          <p:nvPr/>
        </p:nvSpPr>
        <p:spPr>
          <a:xfrm>
            <a:off x="5257800" y="2209800"/>
            <a:ext cx="381000" cy="152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Reservoir Size</a:t>
            </a:r>
            <a:endParaRPr lang="en-CA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Reservoir sizes are poorly known </a:t>
            </a:r>
          </a:p>
          <a:p>
            <a:r>
              <a:rPr lang="en-US" dirty="0" smtClean="0"/>
              <a:t>The highest </a:t>
            </a:r>
            <a:r>
              <a:rPr lang="en-US" dirty="0" err="1" smtClean="0"/>
              <a:t>gobal</a:t>
            </a:r>
            <a:r>
              <a:rPr lang="en-US" dirty="0" smtClean="0"/>
              <a:t> estimates (e.g. 3×10</a:t>
            </a:r>
            <a:r>
              <a:rPr lang="en-US" baseline="30000" dirty="0" smtClean="0"/>
              <a:t>18</a:t>
            </a:r>
            <a:r>
              <a:rPr lang="en-US" dirty="0" smtClean="0"/>
              <a:t> m³) were based on the assumption that fully dense hydrates would be found on the entire floor of the deep ocean</a:t>
            </a:r>
          </a:p>
          <a:p>
            <a:r>
              <a:rPr lang="en-US" dirty="0" smtClean="0"/>
              <a:t>Recent estimates suggest the global inventory lies between 1×10</a:t>
            </a:r>
            <a:r>
              <a:rPr lang="en-US" baseline="30000" dirty="0" smtClean="0"/>
              <a:t>15</a:t>
            </a:r>
            <a:r>
              <a:rPr lang="en-US" dirty="0" smtClean="0"/>
              <a:t> and 5×10</a:t>
            </a:r>
            <a:r>
              <a:rPr lang="en-US" baseline="30000" dirty="0" smtClean="0"/>
              <a:t>15</a:t>
            </a:r>
            <a:r>
              <a:rPr lang="en-US" dirty="0" smtClean="0"/>
              <a:t> m³ (1 quadrillion to 5 quadrillion).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Reservoir Size (cont.)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Arctic, permafrost reservoir has been estimated at about 400 </a:t>
            </a:r>
            <a:r>
              <a:rPr lang="en-US" dirty="0" err="1" smtClean="0"/>
              <a:t>Gt</a:t>
            </a:r>
            <a:r>
              <a:rPr lang="en-US" dirty="0" smtClean="0"/>
              <a:t> C, but no estimates have been made of possible Antarctic reservoirs</a:t>
            </a:r>
          </a:p>
          <a:p>
            <a:r>
              <a:rPr lang="en-US" dirty="0" smtClean="0"/>
              <a:t>For comparison, the total carbon in the atmosphere is around 700 </a:t>
            </a:r>
            <a:r>
              <a:rPr lang="en-US" dirty="0" err="1" smtClean="0"/>
              <a:t>gigatons</a:t>
            </a:r>
            <a:r>
              <a:rPr lang="en-US" baseline="30000" dirty="0" smtClean="0"/>
              <a:t>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CA" dirty="0"/>
          </a:p>
        </p:txBody>
      </p:sp>
      <p:pic>
        <p:nvPicPr>
          <p:cNvPr id="4" name="Picture 2" descr="http://www-eaps.mit.edu/erl/images/research_energy_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267200"/>
            <a:ext cx="3122956" cy="2104873"/>
          </a:xfrm>
          <a:prstGeom prst="roundRect">
            <a:avLst>
              <a:gd name="adj" fmla="val 1759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362200"/>
            <a:ext cx="3591217" cy="261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Reservoir Size (cont.)</a:t>
            </a:r>
            <a:endParaRPr lang="en-C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133600"/>
            <a:ext cx="4114800" cy="312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00600" y="6412468"/>
            <a:ext cx="412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Estimates of Ginsburg and Soloviev (1998)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981200"/>
            <a:ext cx="313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*Values are measured to 10^15</a:t>
            </a:r>
            <a:endParaRPr lang="en-C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1414153" y="4419600"/>
            <a:ext cx="5939642" cy="833252"/>
          </a:xfrm>
          <a:custGeom>
            <a:avLst/>
            <a:gdLst>
              <a:gd name="connsiteX0" fmla="*/ 870857 w 5939642"/>
              <a:gd name="connsiteY0" fmla="*/ 35626 h 833252"/>
              <a:gd name="connsiteX1" fmla="*/ 716478 w 5939642"/>
              <a:gd name="connsiteY1" fmla="*/ 581891 h 833252"/>
              <a:gd name="connsiteX2" fmla="*/ 5169725 w 5939642"/>
              <a:gd name="connsiteY2" fmla="*/ 736270 h 833252"/>
              <a:gd name="connsiteX3" fmla="*/ 5335979 w 5939642"/>
              <a:gd name="connsiteY3" fmla="*/ 0 h 83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9642" h="833252">
                <a:moveTo>
                  <a:pt x="870857" y="35626"/>
                </a:moveTo>
                <a:cubicBezTo>
                  <a:pt x="435428" y="250371"/>
                  <a:pt x="0" y="465117"/>
                  <a:pt x="716478" y="581891"/>
                </a:cubicBezTo>
                <a:cubicBezTo>
                  <a:pt x="1432956" y="698665"/>
                  <a:pt x="4399808" y="833252"/>
                  <a:pt x="5169725" y="736270"/>
                </a:cubicBezTo>
                <a:cubicBezTo>
                  <a:pt x="5939642" y="639288"/>
                  <a:pt x="5637810" y="319644"/>
                  <a:pt x="5335979" y="0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Freeform 4"/>
          <p:cNvSpPr/>
          <p:nvPr/>
        </p:nvSpPr>
        <p:spPr>
          <a:xfrm>
            <a:off x="4038600" y="2713304"/>
            <a:ext cx="2848099" cy="803564"/>
          </a:xfrm>
          <a:custGeom>
            <a:avLst/>
            <a:gdLst>
              <a:gd name="connsiteX0" fmla="*/ 2656115 w 2848099"/>
              <a:gd name="connsiteY0" fmla="*/ 645226 h 803564"/>
              <a:gd name="connsiteX1" fmla="*/ 2798618 w 2848099"/>
              <a:gd name="connsiteY1" fmla="*/ 288966 h 803564"/>
              <a:gd name="connsiteX2" fmla="*/ 2359231 w 2848099"/>
              <a:gd name="connsiteY2" fmla="*/ 110837 h 803564"/>
              <a:gd name="connsiteX3" fmla="*/ 340426 w 2848099"/>
              <a:gd name="connsiteY3" fmla="*/ 98961 h 803564"/>
              <a:gd name="connsiteX4" fmla="*/ 316676 w 2848099"/>
              <a:gd name="connsiteY4" fmla="*/ 704603 h 803564"/>
              <a:gd name="connsiteX5" fmla="*/ 304800 w 2848099"/>
              <a:gd name="connsiteY5" fmla="*/ 692727 h 803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8099" h="803564">
                <a:moveTo>
                  <a:pt x="2656115" y="645226"/>
                </a:moveTo>
                <a:cubicBezTo>
                  <a:pt x="2752107" y="511628"/>
                  <a:pt x="2848099" y="378031"/>
                  <a:pt x="2798618" y="288966"/>
                </a:cubicBezTo>
                <a:cubicBezTo>
                  <a:pt x="2749137" y="199901"/>
                  <a:pt x="2768930" y="142504"/>
                  <a:pt x="2359231" y="110837"/>
                </a:cubicBezTo>
                <a:cubicBezTo>
                  <a:pt x="1949532" y="79170"/>
                  <a:pt x="680852" y="0"/>
                  <a:pt x="340426" y="98961"/>
                </a:cubicBezTo>
                <a:cubicBezTo>
                  <a:pt x="0" y="197922"/>
                  <a:pt x="322614" y="605642"/>
                  <a:pt x="316676" y="704603"/>
                </a:cubicBezTo>
                <a:cubicBezTo>
                  <a:pt x="310738" y="803564"/>
                  <a:pt x="307769" y="748145"/>
                  <a:pt x="304800" y="692727"/>
                </a:cubicBezTo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Extraction Technique</a:t>
            </a:r>
            <a:endParaRPr lang="en-CA" b="1" dirty="0">
              <a:latin typeface="Arial Narrow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76100" y="3135868"/>
            <a:ext cx="4480960" cy="1426535"/>
          </a:xfrm>
          <a:prstGeom prst="roundRect">
            <a:avLst/>
          </a:prstGeom>
          <a:solidFill>
            <a:srgbClr val="D680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3276600" y="3135868"/>
            <a:ext cx="152400" cy="1524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3276600" y="4659868"/>
            <a:ext cx="1828800" cy="152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5105400" y="4659868"/>
            <a:ext cx="1371600" cy="152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13" descr="C:\Documents and Settings\100313581\Local Settings\Temporary Internet Files\Content.IE5\HF5XPF0F\MCj04378310000[1].wmf"/>
          <p:cNvPicPr>
            <a:picLocks noChangeAspect="1" noChangeArrowheads="1"/>
          </p:cNvPicPr>
          <p:nvPr/>
        </p:nvPicPr>
        <p:blipFill>
          <a:blip r:embed="rId3">
            <a:biLevel thresh="50000"/>
          </a:blip>
          <a:srcRect/>
          <a:stretch>
            <a:fillRect/>
          </a:stretch>
        </p:blipFill>
        <p:spPr bwMode="auto">
          <a:xfrm>
            <a:off x="3200400" y="2133600"/>
            <a:ext cx="304800" cy="990600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>
            <a:off x="6705600" y="4812268"/>
            <a:ext cx="4572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638800" y="5117068"/>
            <a:ext cx="6096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267200" y="4888468"/>
            <a:ext cx="1371600" cy="152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/>
          <p:cNvSpPr/>
          <p:nvPr/>
        </p:nvSpPr>
        <p:spPr>
          <a:xfrm>
            <a:off x="2667000" y="4888468"/>
            <a:ext cx="1371600" cy="152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Oval 19"/>
          <p:cNvSpPr/>
          <p:nvPr/>
        </p:nvSpPr>
        <p:spPr>
          <a:xfrm>
            <a:off x="1905000" y="4659868"/>
            <a:ext cx="609600" cy="152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Oval 20"/>
          <p:cNvSpPr/>
          <p:nvPr/>
        </p:nvSpPr>
        <p:spPr>
          <a:xfrm>
            <a:off x="5867400" y="4964668"/>
            <a:ext cx="609600" cy="152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Oval 21"/>
          <p:cNvSpPr/>
          <p:nvPr/>
        </p:nvSpPr>
        <p:spPr>
          <a:xfrm>
            <a:off x="6553200" y="4736068"/>
            <a:ext cx="457200" cy="15240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7154687" y="5040868"/>
            <a:ext cx="1836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Methane Hydrate</a:t>
            </a:r>
            <a:endParaRPr lang="en-CA" dirty="0"/>
          </a:p>
        </p:txBody>
      </p:sp>
      <p:sp>
        <p:nvSpPr>
          <p:cNvPr id="25" name="TextBox 24"/>
          <p:cNvSpPr txBox="1"/>
          <p:nvPr/>
        </p:nvSpPr>
        <p:spPr>
          <a:xfrm>
            <a:off x="5791200" y="5498068"/>
            <a:ext cx="1580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Reservoir Bank</a:t>
            </a:r>
            <a:endParaRPr lang="en-CA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6705600" y="3059668"/>
            <a:ext cx="6096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15200" y="3288268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54881" y="1903987"/>
            <a:ext cx="4571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Future Technique</a:t>
            </a:r>
            <a:endParaRPr lang="en-CA" b="1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934670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Teledyne </a:t>
            </a:r>
            <a:r>
              <a:rPr lang="en-US" b="1" dirty="0" err="1" smtClean="0"/>
              <a:t>Isco</a:t>
            </a:r>
            <a:r>
              <a:rPr lang="en-US" b="1" dirty="0" smtClean="0"/>
              <a:t> Pumps: Continuous pumping in constant pressure </a:t>
            </a:r>
            <a:r>
              <a:rPr lang="en-US" b="1" dirty="0" smtClean="0"/>
              <a:t>mode.</a:t>
            </a:r>
            <a:endParaRPr lang="en-CA" dirty="0" smtClean="0"/>
          </a:p>
          <a:p>
            <a:endParaRPr lang="en-US" b="1" dirty="0" smtClean="0"/>
          </a:p>
          <a:p>
            <a:pPr algn="ctr"/>
            <a:endParaRPr lang="en-US" dirty="0" smtClean="0"/>
          </a:p>
          <a:p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4648200" y="2361187"/>
            <a:ext cx="228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495800" y="2894587"/>
            <a:ext cx="533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3352800" y="3420070"/>
            <a:ext cx="1600200" cy="152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3048000" y="3572470"/>
            <a:ext cx="4572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/>
          <p:cNvSpPr/>
          <p:nvPr/>
        </p:nvSpPr>
        <p:spPr>
          <a:xfrm>
            <a:off x="3505200" y="3572470"/>
            <a:ext cx="12954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4800600" y="3572470"/>
            <a:ext cx="457200" cy="3048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1783081" y="4715470"/>
            <a:ext cx="4571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676400" y="5172670"/>
            <a:ext cx="228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/>
          <p:cNvSpPr/>
          <p:nvPr/>
        </p:nvSpPr>
        <p:spPr>
          <a:xfrm>
            <a:off x="1524000" y="5706070"/>
            <a:ext cx="533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1676400" y="4669751"/>
            <a:ext cx="228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3352800" y="3877270"/>
            <a:ext cx="1600200" cy="152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" name="Elbow Connector 20"/>
          <p:cNvCxnSpPr>
            <a:stCxn id="12" idx="1"/>
          </p:cNvCxnSpPr>
          <p:nvPr/>
        </p:nvCxnSpPr>
        <p:spPr>
          <a:xfrm rot="10800000" flipV="1">
            <a:off x="2209800" y="3724870"/>
            <a:ext cx="838200" cy="990600"/>
          </a:xfrm>
          <a:prstGeom prst="bentConnector2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45081" y="4715470"/>
            <a:ext cx="4571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23"/>
          <p:cNvSpPr/>
          <p:nvPr/>
        </p:nvSpPr>
        <p:spPr>
          <a:xfrm>
            <a:off x="2438400" y="5172670"/>
            <a:ext cx="228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2286000" y="5706070"/>
            <a:ext cx="533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/>
          <p:cNvSpPr/>
          <p:nvPr/>
        </p:nvSpPr>
        <p:spPr>
          <a:xfrm>
            <a:off x="2438400" y="4669751"/>
            <a:ext cx="228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8" name="Straight Connector 27"/>
          <p:cNvCxnSpPr>
            <a:stCxn id="18" idx="3"/>
            <a:endCxn id="26" idx="1"/>
          </p:cNvCxnSpPr>
          <p:nvPr/>
        </p:nvCxnSpPr>
        <p:spPr>
          <a:xfrm>
            <a:off x="1905000" y="4692611"/>
            <a:ext cx="5334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endCxn id="11" idx="0"/>
          </p:cNvCxnSpPr>
          <p:nvPr/>
        </p:nvCxnSpPr>
        <p:spPr>
          <a:xfrm rot="16200000" flipH="1" flipV="1">
            <a:off x="3676799" y="2334369"/>
            <a:ext cx="1561802" cy="609600"/>
          </a:xfrm>
          <a:prstGeom prst="bentConnector3">
            <a:avLst>
              <a:gd name="adj1" fmla="val -14637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6355081" y="4715470"/>
            <a:ext cx="4571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35"/>
          <p:cNvSpPr/>
          <p:nvPr/>
        </p:nvSpPr>
        <p:spPr>
          <a:xfrm>
            <a:off x="6248400" y="5172670"/>
            <a:ext cx="228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Rectangle 36"/>
          <p:cNvSpPr/>
          <p:nvPr/>
        </p:nvSpPr>
        <p:spPr>
          <a:xfrm>
            <a:off x="6096000" y="5706070"/>
            <a:ext cx="533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Rectangle 37"/>
          <p:cNvSpPr/>
          <p:nvPr/>
        </p:nvSpPr>
        <p:spPr>
          <a:xfrm>
            <a:off x="6248400" y="4669751"/>
            <a:ext cx="228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Rectangle 38"/>
          <p:cNvSpPr/>
          <p:nvPr/>
        </p:nvSpPr>
        <p:spPr>
          <a:xfrm>
            <a:off x="7117081" y="4715470"/>
            <a:ext cx="45719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Rectangle 39"/>
          <p:cNvSpPr/>
          <p:nvPr/>
        </p:nvSpPr>
        <p:spPr>
          <a:xfrm>
            <a:off x="7010400" y="5172670"/>
            <a:ext cx="228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Rectangle 40"/>
          <p:cNvSpPr/>
          <p:nvPr/>
        </p:nvSpPr>
        <p:spPr>
          <a:xfrm>
            <a:off x="6858000" y="5706070"/>
            <a:ext cx="5334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Rectangle 41"/>
          <p:cNvSpPr/>
          <p:nvPr/>
        </p:nvSpPr>
        <p:spPr>
          <a:xfrm>
            <a:off x="7010400" y="4669751"/>
            <a:ext cx="228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3" name="Straight Connector 42"/>
          <p:cNvCxnSpPr>
            <a:stCxn id="38" idx="3"/>
            <a:endCxn id="42" idx="1"/>
          </p:cNvCxnSpPr>
          <p:nvPr/>
        </p:nvCxnSpPr>
        <p:spPr>
          <a:xfrm>
            <a:off x="6477000" y="4692611"/>
            <a:ext cx="5334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4" idx="3"/>
          </p:cNvCxnSpPr>
          <p:nvPr/>
        </p:nvCxnSpPr>
        <p:spPr>
          <a:xfrm>
            <a:off x="5257800" y="3724870"/>
            <a:ext cx="1524000" cy="990600"/>
          </a:xfrm>
          <a:prstGeom prst="bentConnector3">
            <a:avLst>
              <a:gd name="adj1" fmla="val 99091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 flipH="1" flipV="1">
            <a:off x="2400300" y="3534370"/>
            <a:ext cx="3810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 flipH="1" flipV="1">
            <a:off x="5828506" y="3533576"/>
            <a:ext cx="381000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2438400" y="2962870"/>
            <a:ext cx="381000" cy="381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Oval 60"/>
          <p:cNvSpPr/>
          <p:nvPr/>
        </p:nvSpPr>
        <p:spPr>
          <a:xfrm>
            <a:off x="5867400" y="2962870"/>
            <a:ext cx="381000" cy="3810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3" name="Straight Connector 62"/>
          <p:cNvCxnSpPr>
            <a:endCxn id="60" idx="6"/>
          </p:cNvCxnSpPr>
          <p:nvPr/>
        </p:nvCxnSpPr>
        <p:spPr>
          <a:xfrm>
            <a:off x="2667000" y="3115270"/>
            <a:ext cx="1524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 flipH="1" flipV="1">
            <a:off x="5943600" y="3039070"/>
            <a:ext cx="228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3581400" y="1896070"/>
            <a:ext cx="457200" cy="533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en-CA" sz="2400" b="1" dirty="0"/>
          </a:p>
        </p:txBody>
      </p:sp>
      <p:sp>
        <p:nvSpPr>
          <p:cNvPr id="67" name="Oval 66"/>
          <p:cNvSpPr/>
          <p:nvPr/>
        </p:nvSpPr>
        <p:spPr>
          <a:xfrm>
            <a:off x="1905000" y="4791670"/>
            <a:ext cx="457200" cy="533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en-CA" sz="2400" b="1" dirty="0"/>
          </a:p>
        </p:txBody>
      </p:sp>
      <p:sp>
        <p:nvSpPr>
          <p:cNvPr id="68" name="Oval 67"/>
          <p:cNvSpPr/>
          <p:nvPr/>
        </p:nvSpPr>
        <p:spPr>
          <a:xfrm>
            <a:off x="6477000" y="4791670"/>
            <a:ext cx="457200" cy="5334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endParaRPr lang="en-CA" sz="2400" b="1" dirty="0"/>
          </a:p>
        </p:txBody>
      </p:sp>
      <p:sp>
        <p:nvSpPr>
          <p:cNvPr id="69" name="Rectangle 68"/>
          <p:cNvSpPr/>
          <p:nvPr/>
        </p:nvSpPr>
        <p:spPr>
          <a:xfrm>
            <a:off x="3276600" y="4563070"/>
            <a:ext cx="236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/>
              <a:t>Overburden pump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Receive pumps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Delivery pump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8200" y="1828800"/>
            <a:ext cx="228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Rectangle 43"/>
          <p:cNvSpPr/>
          <p:nvPr/>
        </p:nvSpPr>
        <p:spPr>
          <a:xfrm>
            <a:off x="6780724" y="6488668"/>
            <a:ext cx="2363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Teledyne ISCO, 2008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Table of Contents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Factors Required to Form Deposits</a:t>
            </a:r>
            <a:endParaRPr lang="en-US" dirty="0"/>
          </a:p>
          <a:p>
            <a:r>
              <a:rPr lang="en-US" dirty="0" smtClean="0"/>
              <a:t>Natural Deposits</a:t>
            </a:r>
          </a:p>
          <a:p>
            <a:r>
              <a:rPr lang="en-US" dirty="0" smtClean="0"/>
              <a:t>Reservoir Size</a:t>
            </a:r>
          </a:p>
          <a:p>
            <a:r>
              <a:rPr lang="en-US" dirty="0" smtClean="0"/>
              <a:t>Extraction Techniques (Present, Future Prospects)</a:t>
            </a:r>
          </a:p>
          <a:p>
            <a:r>
              <a:rPr lang="en-US" dirty="0" smtClean="0"/>
              <a:t>How Methane Hydrates can be Harvested into</a:t>
            </a:r>
          </a:p>
          <a:p>
            <a:pPr>
              <a:buNone/>
            </a:pPr>
            <a:r>
              <a:rPr lang="en-US" dirty="0" smtClean="0"/>
              <a:t>	Energy – Proposed Method</a:t>
            </a:r>
          </a:p>
          <a:p>
            <a:r>
              <a:rPr lang="en-US" dirty="0" smtClean="0"/>
              <a:t>EROI of Methane Hydrates</a:t>
            </a:r>
          </a:p>
          <a:p>
            <a:r>
              <a:rPr lang="en-US" dirty="0" smtClean="0"/>
              <a:t>Issues Surrounding Methane Hydrates</a:t>
            </a:r>
          </a:p>
          <a:p>
            <a:pPr lvl="1"/>
            <a:r>
              <a:rPr lang="en-US" dirty="0" smtClean="0"/>
              <a:t>Environmental</a:t>
            </a:r>
          </a:p>
          <a:p>
            <a:pPr lvl="1"/>
            <a:r>
              <a:rPr lang="en-US" dirty="0" smtClean="0"/>
              <a:t>Technological</a:t>
            </a:r>
          </a:p>
          <a:p>
            <a:pPr lvl="1"/>
            <a:r>
              <a:rPr lang="en-US" dirty="0" smtClean="0"/>
              <a:t>Economical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Narrow" pitchFamily="34" charset="0"/>
              </a:rPr>
              <a:t>How Methane Hydrates can be Harvested into Energy</a:t>
            </a:r>
            <a:endParaRPr lang="en-CA" b="1" dirty="0">
              <a:latin typeface="Arial Narrow" pitchFamily="34" charset="0"/>
            </a:endParaRPr>
          </a:p>
        </p:txBody>
      </p:sp>
      <p:sp>
        <p:nvSpPr>
          <p:cNvPr id="4" name="Can 3"/>
          <p:cNvSpPr/>
          <p:nvPr/>
        </p:nvSpPr>
        <p:spPr>
          <a:xfrm>
            <a:off x="2286000" y="3276600"/>
            <a:ext cx="1524000" cy="2209800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Can 4"/>
          <p:cNvSpPr/>
          <p:nvPr/>
        </p:nvSpPr>
        <p:spPr>
          <a:xfrm>
            <a:off x="5105400" y="3200400"/>
            <a:ext cx="1524000" cy="2209800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ight Arrow 5"/>
          <p:cNvSpPr/>
          <p:nvPr/>
        </p:nvSpPr>
        <p:spPr>
          <a:xfrm>
            <a:off x="1371600" y="41910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52244" y="3962400"/>
            <a:ext cx="1095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Methane </a:t>
            </a:r>
          </a:p>
          <a:p>
            <a:r>
              <a:rPr lang="en-US" dirty="0" smtClean="0"/>
              <a:t>Hydrate </a:t>
            </a:r>
          </a:p>
          <a:p>
            <a:r>
              <a:rPr lang="en-US" dirty="0" smtClean="0"/>
              <a:t>Slurry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2461439" y="4078069"/>
            <a:ext cx="119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</a:p>
          <a:p>
            <a:r>
              <a:rPr lang="en-US" dirty="0" smtClean="0"/>
              <a:t>Condenser</a:t>
            </a:r>
            <a:endParaRPr lang="en-CA" dirty="0"/>
          </a:p>
        </p:txBody>
      </p:sp>
      <p:sp>
        <p:nvSpPr>
          <p:cNvPr id="9" name="Right Arrow 8"/>
          <p:cNvSpPr/>
          <p:nvPr/>
        </p:nvSpPr>
        <p:spPr>
          <a:xfrm>
            <a:off x="3810000" y="4191000"/>
            <a:ext cx="1295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5257800" y="4078069"/>
            <a:ext cx="1329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Sweetening </a:t>
            </a:r>
          </a:p>
          <a:p>
            <a:pPr algn="ctr"/>
            <a:r>
              <a:rPr lang="en-US" dirty="0" smtClean="0"/>
              <a:t>Unit</a:t>
            </a:r>
            <a:endParaRPr lang="en-CA" dirty="0"/>
          </a:p>
        </p:txBody>
      </p:sp>
      <p:sp>
        <p:nvSpPr>
          <p:cNvPr id="11" name="Right Arrow 10"/>
          <p:cNvSpPr/>
          <p:nvPr/>
        </p:nvSpPr>
        <p:spPr>
          <a:xfrm>
            <a:off x="6629400" y="41148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7543800" y="4078069"/>
            <a:ext cx="1347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Sweet Moist</a:t>
            </a:r>
          </a:p>
          <a:p>
            <a:r>
              <a:rPr lang="en-US" dirty="0" smtClean="0"/>
              <a:t>Gas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3276600" y="5498068"/>
            <a:ext cx="1906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Proposed Method</a:t>
            </a:r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EROI of Methane Hydrates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Their net energy values are low because they are expensive to extract and process</a:t>
            </a:r>
          </a:p>
          <a:p>
            <a:pPr lvl="1"/>
            <a:r>
              <a:rPr lang="en-US" dirty="0" smtClean="0"/>
              <a:t>They have Low Energy Returned on Invested (EROI) ratio of about 3:1</a:t>
            </a:r>
          </a:p>
          <a:p>
            <a:r>
              <a:rPr lang="en-US" dirty="0" smtClean="0"/>
              <a:t>Due to high input required to obtain a negligible yield, there would be little profit earned</a:t>
            </a:r>
          </a:p>
        </p:txBody>
      </p:sp>
      <p:pic>
        <p:nvPicPr>
          <p:cNvPr id="11267" name="Picture 3" descr="http://sci.gallaudet.edu/Physics12/smiley_sad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4876800"/>
            <a:ext cx="1295400" cy="12954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Narrow" pitchFamily="34" charset="0"/>
              </a:rPr>
              <a:t>Issues Surrounding Methane Hydrates</a:t>
            </a:r>
            <a:endParaRPr lang="en-CA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89120"/>
          </a:xfrm>
        </p:spPr>
        <p:txBody>
          <a:bodyPr/>
          <a:lstStyle/>
          <a:p>
            <a:r>
              <a:rPr lang="en-US" dirty="0" smtClean="0"/>
              <a:t>There are various factors in which one must consider before extracting methane hydrates, namely</a:t>
            </a:r>
            <a:r>
              <a:rPr lang="en-CA" dirty="0" smtClean="0"/>
              <a:t>:</a:t>
            </a:r>
          </a:p>
          <a:p>
            <a:pPr lvl="1"/>
            <a:r>
              <a:rPr lang="en-US" dirty="0" smtClean="0"/>
              <a:t>Environmental</a:t>
            </a:r>
          </a:p>
          <a:p>
            <a:pPr lvl="1"/>
            <a:r>
              <a:rPr lang="en-US" dirty="0" smtClean="0"/>
              <a:t>Technological</a:t>
            </a:r>
          </a:p>
          <a:p>
            <a:pPr lvl="1"/>
            <a:r>
              <a:rPr lang="en-US" dirty="0" smtClean="0"/>
              <a:t>Economical</a:t>
            </a:r>
          </a:p>
        </p:txBody>
      </p:sp>
      <p:pic>
        <p:nvPicPr>
          <p:cNvPr id="10242" name="Picture 2" descr="http://www.schools.pinellas.k12.fl.us/gallery/cartoon/CartoonTre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410075"/>
            <a:ext cx="1828800" cy="2143125"/>
          </a:xfrm>
          <a:prstGeom prst="rect">
            <a:avLst/>
          </a:prstGeom>
          <a:noFill/>
        </p:spPr>
      </p:pic>
      <p:pic>
        <p:nvPicPr>
          <p:cNvPr id="10245" name="Picture 5" descr="http://blogs.edweek.org/edweek/eduwonkette/upload/2008/01/cartoon-dollar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638675"/>
            <a:ext cx="1338943" cy="1905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246" name="Picture 6" descr="http://myfairdeals.com/yahoo_site_admin/assets/images/desktop_computer_cartoon_character_holding_a_syringe.340622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4714875"/>
            <a:ext cx="1543967" cy="17589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11" name="Multiply 10"/>
          <p:cNvSpPr/>
          <p:nvPr/>
        </p:nvSpPr>
        <p:spPr>
          <a:xfrm>
            <a:off x="1371600" y="5029200"/>
            <a:ext cx="1524000" cy="1447800"/>
          </a:xfrm>
          <a:prstGeom prst="mathMultiply">
            <a:avLst>
              <a:gd name="adj1" fmla="val 13127"/>
            </a:avLst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Multiply 11"/>
          <p:cNvSpPr/>
          <p:nvPr/>
        </p:nvSpPr>
        <p:spPr>
          <a:xfrm>
            <a:off x="4114800" y="4953000"/>
            <a:ext cx="1524000" cy="1447800"/>
          </a:xfrm>
          <a:prstGeom prst="mathMultiply">
            <a:avLst>
              <a:gd name="adj1" fmla="val 13127"/>
            </a:avLst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Multiply 12"/>
          <p:cNvSpPr/>
          <p:nvPr/>
        </p:nvSpPr>
        <p:spPr>
          <a:xfrm>
            <a:off x="6629400" y="4876800"/>
            <a:ext cx="1524000" cy="1447800"/>
          </a:xfrm>
          <a:prstGeom prst="mathMultiply">
            <a:avLst>
              <a:gd name="adj1" fmla="val 13127"/>
            </a:avLst>
          </a:prstGeom>
          <a:solidFill>
            <a:srgbClr val="FF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Environmental Aspects </a:t>
            </a:r>
            <a:endParaRPr lang="en-CA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Global methane hydrate reservoir dynamics may be sensitive to climate change.</a:t>
            </a:r>
          </a:p>
          <a:p>
            <a:pPr lvl="1"/>
            <a:r>
              <a:rPr lang="en-US" dirty="0" smtClean="0"/>
              <a:t>Methane hydrates are potential contributors to  the greenhouse effect</a:t>
            </a:r>
          </a:p>
          <a:p>
            <a:pPr lvl="1"/>
            <a:r>
              <a:rPr lang="en-US" dirty="0" smtClean="0"/>
              <a:t>When the methane trapped in the hydrate is released it expands[1]</a:t>
            </a:r>
          </a:p>
          <a:p>
            <a:pPr lvl="1"/>
            <a:r>
              <a:rPr lang="en-US" dirty="0" smtClean="0"/>
              <a:t>Could damage marine ecosystems</a:t>
            </a:r>
          </a:p>
          <a:p>
            <a:r>
              <a:rPr lang="en-US" dirty="0" smtClean="0"/>
              <a:t>Naturally, landslides and tsunamis contribute to the release of large amounts of methane</a:t>
            </a:r>
          </a:p>
          <a:p>
            <a:r>
              <a:rPr lang="en-US" dirty="0" smtClean="0"/>
              <a:t>Likewise, extraction of methane hydrates can release excessive methane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Possibilities of the past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183 million years ago many of the life forms in sea vanished</a:t>
            </a:r>
          </a:p>
          <a:p>
            <a:pPr lvl="1"/>
            <a:r>
              <a:rPr lang="en-US" dirty="0" smtClean="0"/>
              <a:t>It is believed reservoirs of methane trapped in the ocean was released</a:t>
            </a:r>
          </a:p>
          <a:p>
            <a:pPr lvl="1"/>
            <a:r>
              <a:rPr lang="en-US" dirty="0" smtClean="0"/>
              <a:t>This depleted oxygen in the ocean</a:t>
            </a:r>
          </a:p>
          <a:p>
            <a:pPr lvl="1"/>
            <a:r>
              <a:rPr lang="en-US" dirty="0" smtClean="0"/>
              <a:t>Release of methane caused an increase in atmospheric and deep sea temperature</a:t>
            </a:r>
          </a:p>
          <a:p>
            <a:pPr lvl="2"/>
            <a:r>
              <a:rPr lang="en-US" dirty="0" smtClean="0"/>
              <a:t>Warming was called the </a:t>
            </a:r>
            <a:r>
              <a:rPr lang="en-US" i="1" dirty="0" smtClean="0"/>
              <a:t>Latest </a:t>
            </a:r>
            <a:r>
              <a:rPr lang="en-CA" i="1" dirty="0" err="1" smtClean="0"/>
              <a:t>Paleocene</a:t>
            </a:r>
            <a:r>
              <a:rPr lang="en-CA" i="1" dirty="0" smtClean="0"/>
              <a:t> thermal maximum</a:t>
            </a:r>
          </a:p>
          <a:p>
            <a:pPr lvl="3"/>
            <a:r>
              <a:rPr lang="en-US" dirty="0" smtClean="0"/>
              <a:t>A link was found between the warming period and methane release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of methane hydrates</a:t>
            </a:r>
            <a:endParaRPr lang="en-CA" dirty="0"/>
          </a:p>
        </p:txBody>
      </p:sp>
      <p:pic>
        <p:nvPicPr>
          <p:cNvPr id="82948" name="Picture 4" descr="http://www.aist.go.jp/GSJ/dMG/dMGold/hydrate/usgs/gas-hydrates-6_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981200"/>
            <a:ext cx="4953000" cy="464457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943600" y="6488668"/>
            <a:ext cx="1362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Dillon, 1992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Technological Aspects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 technology has yet to be developed to cleanly extract methane hydrates.</a:t>
            </a:r>
          </a:p>
          <a:p>
            <a:r>
              <a:rPr lang="en-US" dirty="0" smtClean="0"/>
              <a:t>Recently, China became the fourth country after the USA to develop some form of technological device to extract this potential fuel source. </a:t>
            </a:r>
          </a:p>
          <a:p>
            <a:r>
              <a:rPr lang="en-US" dirty="0" smtClean="0"/>
              <a:t>Nations have yet to develop long-term stable technologies to make a profit (</a:t>
            </a:r>
            <a:r>
              <a:rPr lang="en-CA" dirty="0" err="1" smtClean="0"/>
              <a:t>Tsukisamu-higashi</a:t>
            </a:r>
            <a:r>
              <a:rPr lang="en-CA" dirty="0" smtClean="0"/>
              <a:t>, 2001).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Narrow" pitchFamily="34" charset="0"/>
              </a:rPr>
              <a:t>Economic Aspects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methane hydrate reservoirs are not concentrated at a single area, more digs and extractions must take place in order to obtain an adequate amount.</a:t>
            </a:r>
          </a:p>
          <a:p>
            <a:r>
              <a:rPr lang="en-US" dirty="0" smtClean="0"/>
              <a:t>It also costly to undergo research that could develop new technologies.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12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2900" dirty="0" err="1" smtClean="0"/>
              <a:t>Dillion</a:t>
            </a:r>
            <a:r>
              <a:rPr lang="en-US" sz="2900" dirty="0" smtClean="0"/>
              <a:t>, W. (1992). Gas Methane Hydrates: </a:t>
            </a:r>
            <a:r>
              <a:rPr lang="en-US" sz="2900" i="1" dirty="0" smtClean="0"/>
              <a:t>A New Frontier.</a:t>
            </a:r>
            <a:r>
              <a:rPr lang="en-US" sz="2900" dirty="0" smtClean="0"/>
              <a:t> Retrieved from: http://www.aist.go.jp/GSJ/dMG/dMGold/hydrate/usgs/usgs_hydrate.html.</a:t>
            </a:r>
          </a:p>
          <a:p>
            <a:pPr>
              <a:buNone/>
            </a:pPr>
            <a:endParaRPr lang="en-US" sz="2900" dirty="0" smtClean="0"/>
          </a:p>
          <a:p>
            <a:pPr>
              <a:buNone/>
            </a:pPr>
            <a:r>
              <a:rPr lang="en-US" sz="2900" dirty="0" smtClean="0"/>
              <a:t>Hoffmann, R. (2006). </a:t>
            </a:r>
            <a:r>
              <a:rPr lang="en-US" sz="2900" i="1" dirty="0" smtClean="0"/>
              <a:t>Old Gas, New Gas</a:t>
            </a:r>
            <a:r>
              <a:rPr lang="en-US" sz="2900" dirty="0" smtClean="0"/>
              <a:t>, </a:t>
            </a:r>
            <a:r>
              <a:rPr lang="en-US" sz="2900" b="1" dirty="0" smtClean="0"/>
              <a:t>94</a:t>
            </a:r>
            <a:r>
              <a:rPr lang="en-US" sz="2900" dirty="0" smtClean="0"/>
              <a:t>, American Scientist, pp. 16–18.</a:t>
            </a:r>
          </a:p>
          <a:p>
            <a:pPr>
              <a:buNone/>
            </a:pPr>
            <a:endParaRPr lang="en-CA" sz="2900" dirty="0" smtClean="0"/>
          </a:p>
          <a:p>
            <a:pPr>
              <a:buNone/>
            </a:pPr>
            <a:r>
              <a:rPr lang="en-US" sz="2900" dirty="0" smtClean="0"/>
              <a:t>Johnson ,J. (1995). Methane Hydrate Simulations. </a:t>
            </a:r>
            <a:r>
              <a:rPr lang="en-US" sz="2900" i="1" dirty="0" smtClean="0"/>
              <a:t>University of Pittsburgh</a:t>
            </a:r>
            <a:r>
              <a:rPr lang="en-US" sz="2900" dirty="0" smtClean="0"/>
              <a:t>. Retrieved March 7, 2009, from  http://www.puccini.che.pitt.edu.</a:t>
            </a:r>
          </a:p>
          <a:p>
            <a:pPr>
              <a:buNone/>
            </a:pPr>
            <a:endParaRPr lang="en-CA" sz="2900" dirty="0" smtClean="0"/>
          </a:p>
          <a:p>
            <a:pPr>
              <a:buNone/>
            </a:pPr>
            <a:r>
              <a:rPr lang="en-CA" sz="2900" dirty="0" err="1" smtClean="0"/>
              <a:t>Lerche</a:t>
            </a:r>
            <a:r>
              <a:rPr lang="en-CA" sz="2900" dirty="0" smtClean="0"/>
              <a:t>, I., &amp; </a:t>
            </a:r>
            <a:r>
              <a:rPr lang="en-CA" sz="2900" dirty="0" err="1" smtClean="0"/>
              <a:t>Bagirov</a:t>
            </a:r>
            <a:r>
              <a:rPr lang="en-CA" sz="2900" dirty="0" smtClean="0"/>
              <a:t>, E. (2004). World Estimates of  Hydrate Resources, Basic Properties of Hydrates,  and Azerbaijan Hydrates. </a:t>
            </a:r>
            <a:r>
              <a:rPr lang="en-CA" sz="2900" i="1" dirty="0" smtClean="0"/>
              <a:t>World Estimates of Hydrate Resources, Basic Properties of Hydrates, and Azerbaijan Hydrates</a:t>
            </a:r>
            <a:r>
              <a:rPr lang="en-CA" sz="2900" dirty="0" smtClean="0"/>
              <a:t>. </a:t>
            </a:r>
            <a:r>
              <a:rPr lang="en-CA" sz="2900" i="1" dirty="0" smtClean="0"/>
              <a:t>22</a:t>
            </a:r>
            <a:r>
              <a:rPr lang="en-CA" sz="2900" dirty="0" smtClean="0"/>
              <a:t>, 3-56.</a:t>
            </a:r>
          </a:p>
          <a:p>
            <a:pPr>
              <a:buNone/>
            </a:pPr>
            <a:endParaRPr lang="en-US" sz="2900" dirty="0" smtClean="0"/>
          </a:p>
          <a:p>
            <a:pPr>
              <a:buNone/>
            </a:pPr>
            <a:r>
              <a:rPr lang="en-US" sz="2900" dirty="0" smtClean="0"/>
              <a:t>Roach, J.(2003). Paleontological Science Center. Retrieved March 7, 2009, from http://www.lakepowell.net/sciencecenter/catastrophic.htm.</a:t>
            </a:r>
          </a:p>
          <a:p>
            <a:pPr>
              <a:buNone/>
            </a:pPr>
            <a:endParaRPr lang="en-US" sz="2900" dirty="0" smtClean="0"/>
          </a:p>
          <a:p>
            <a:pPr>
              <a:buNone/>
            </a:pPr>
            <a:r>
              <a:rPr lang="en-US" sz="2900" dirty="0" smtClean="0"/>
              <a:t>Teledyne ISCO, (2008). Methane Hydrate Studies: </a:t>
            </a:r>
            <a:r>
              <a:rPr lang="en-US" sz="2900" i="1" dirty="0" smtClean="0"/>
              <a:t>Using Teledyne ISCO Syringe Pumps</a:t>
            </a:r>
            <a:r>
              <a:rPr lang="en-US" sz="2900" dirty="0" smtClean="0"/>
              <a:t>. </a:t>
            </a:r>
            <a:endParaRPr lang="en-CA" sz="2900" dirty="0" smtClean="0"/>
          </a:p>
          <a:p>
            <a:pPr>
              <a:buNone/>
            </a:pPr>
            <a:endParaRPr lang="en-US" sz="2900" dirty="0" smtClean="0"/>
          </a:p>
          <a:p>
            <a:pPr>
              <a:buNone/>
            </a:pPr>
            <a:r>
              <a:rPr lang="en-CA" sz="2900" dirty="0" err="1" smtClean="0"/>
              <a:t>Tsukisamu-higashi</a:t>
            </a:r>
            <a:r>
              <a:rPr lang="en-CA" sz="2900" dirty="0" smtClean="0"/>
              <a:t>, S. (2001). Methane Hydrate Research Laboratory. </a:t>
            </a:r>
            <a:r>
              <a:rPr lang="en-CA" sz="2900" i="1" dirty="0" smtClean="0"/>
              <a:t>MHL-AIST</a:t>
            </a:r>
            <a:r>
              <a:rPr lang="en-CA" sz="2900" dirty="0" smtClean="0"/>
              <a:t>. </a:t>
            </a:r>
            <a:r>
              <a:rPr lang="en-US" sz="2900" dirty="0" smtClean="0"/>
              <a:t>Retrieved March 3, 2009, from http://unit.aist.go.jp/mhlabo/index-e.htm.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Arial Narrow" pitchFamily="34" charset="0"/>
              </a:rPr>
              <a:t>Overview</a:t>
            </a:r>
          </a:p>
          <a:p>
            <a:r>
              <a:rPr lang="en-US" dirty="0" smtClean="0"/>
              <a:t>Methane hydrate, also called methane </a:t>
            </a:r>
            <a:r>
              <a:rPr lang="en-US" dirty="0" err="1" smtClean="0"/>
              <a:t>clathrate</a:t>
            </a:r>
            <a:r>
              <a:rPr lang="en-US" dirty="0" smtClean="0"/>
              <a:t> or methane ice</a:t>
            </a:r>
          </a:p>
          <a:p>
            <a:r>
              <a:rPr lang="en-US" dirty="0" smtClean="0"/>
              <a:t>Methane hydrates and the Solar System</a:t>
            </a:r>
          </a:p>
          <a:p>
            <a:r>
              <a:rPr lang="en-US" dirty="0" smtClean="0"/>
              <a:t> Methane hydrates have been found under sediments on the ocean floors of Earth (Hoffmann, 2006).</a:t>
            </a:r>
            <a:endParaRPr lang="en-CA" dirty="0"/>
          </a:p>
        </p:txBody>
      </p:sp>
      <p:pic>
        <p:nvPicPr>
          <p:cNvPr id="39939" name="Picture 3" descr="http://www.eia.doe.gov/kids/classactivities/images/methane%20hydrat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1317B"/>
              </a:clrFrom>
              <a:clrTo>
                <a:srgbClr val="21317B">
                  <a:alpha val="0"/>
                </a:srgbClr>
              </a:clrTo>
            </a:clrChange>
          </a:blip>
          <a:srcRect l="3702" t="3883" r="3741" b="2913"/>
          <a:stretch>
            <a:fillRect/>
          </a:stretch>
        </p:blipFill>
        <p:spPr bwMode="auto">
          <a:xfrm>
            <a:off x="6705600" y="4800600"/>
            <a:ext cx="1905000" cy="182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Arial Narrow" pitchFamily="34" charset="0"/>
              </a:rPr>
              <a:t>Overview (cont.)</a:t>
            </a:r>
            <a:endParaRPr lang="en-US" dirty="0" smtClean="0"/>
          </a:p>
          <a:p>
            <a:r>
              <a:rPr lang="en-US" dirty="0" smtClean="0"/>
              <a:t>Methane hydrates can be found in water bodies or even land masses</a:t>
            </a:r>
          </a:p>
          <a:p>
            <a:r>
              <a:rPr lang="en-US" dirty="0" smtClean="0"/>
              <a:t>They are formed via gas rising and precipitating/crystallization when in contact with cold seat water</a:t>
            </a:r>
          </a:p>
        </p:txBody>
      </p:sp>
      <p:pic>
        <p:nvPicPr>
          <p:cNvPr id="38915" name="Picture 3" descr="http://www.doubledogmusic.com/images/clathra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582357" y="4361243"/>
            <a:ext cx="1945448" cy="2366963"/>
          </a:xfrm>
          <a:prstGeom prst="rect">
            <a:avLst/>
          </a:prstGeom>
          <a:noFill/>
        </p:spPr>
      </p:pic>
      <p:pic>
        <p:nvPicPr>
          <p:cNvPr id="38917" name="Picture 5" descr="http://soundwaves.usgs.gov/2007/04/gas-hydrateL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4572000"/>
            <a:ext cx="2362200" cy="1905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038600" y="5029200"/>
            <a:ext cx="1043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Vs.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Arial Narrow" pitchFamily="34" charset="0"/>
              </a:rPr>
              <a:t>Overview (cont.)</a:t>
            </a:r>
          </a:p>
          <a:p>
            <a:r>
              <a:rPr lang="en-US" dirty="0" smtClean="0">
                <a:latin typeface="+mj-lt"/>
              </a:rPr>
              <a:t>Stability of methane hydrates </a:t>
            </a:r>
          </a:p>
          <a:p>
            <a:r>
              <a:rPr lang="en-US" dirty="0" smtClean="0"/>
              <a:t>Methane hydrate = 1 mole of methane for every 5.75 moles of water</a:t>
            </a:r>
          </a:p>
          <a:p>
            <a:r>
              <a:rPr lang="en-US" dirty="0" smtClean="0"/>
              <a:t>The observed density is around 0.9 g/cm³ 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36865" name="Picture 1" descr="http://peer.tamu.edu/curriculum_modules/ecosystems/Images/methane.hydrate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4267200"/>
            <a:ext cx="2438400" cy="240254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: Sea-floor hydrate mou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3962400" cy="20478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2381071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(Above) Methane Hydrates are relatively abundant in sea-floor  mounds on the Gulf of Mexico. Here methane is actively dissociating from a hydrate mound. </a:t>
            </a:r>
            <a:endParaRPr lang="en-CA" dirty="0"/>
          </a:p>
        </p:txBody>
      </p:sp>
      <p:pic>
        <p:nvPicPr>
          <p:cNvPr id="17412" name="Picture 4" descr="http://www.irb.hr/hr/str/zfk/labs/GTK/clanovi/imatanov/UKF_PROJECT/methane_hydra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228600"/>
            <a:ext cx="2695575" cy="268605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35385" y="2971800"/>
            <a:ext cx="4308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(Above) Methane hydrate undergoing combustion at room temperature. It looks like pieces of Ice are burning. Interestingly, as it releases heat, water drips.</a:t>
            </a:r>
            <a:endParaRPr lang="en-CA" dirty="0"/>
          </a:p>
        </p:txBody>
      </p:sp>
      <p:pic>
        <p:nvPicPr>
          <p:cNvPr id="17414" name="Picture 6" descr="http://blog.chosun.com/web_file/blog/331/20831/4/flaming_hydrate%5B1%5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657600"/>
            <a:ext cx="2374900" cy="297384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67001" y="3657600"/>
            <a:ext cx="1905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(Left) A student</a:t>
            </a:r>
          </a:p>
          <a:p>
            <a:r>
              <a:rPr lang="en-US" dirty="0" smtClean="0"/>
              <a:t>carelessly handling a large deposit of methane hydrate crystal.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5410200"/>
            <a:ext cx="4267200" cy="12464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500" dirty="0" smtClean="0"/>
              <a:t>It is important to note that hydrates can cause an explosive hazard for exploration rigs, production platforms and pipelines, especially in deep water conditions due to these chemical properties.</a:t>
            </a:r>
            <a:endParaRPr lang="en-CA" sz="1500" dirty="0" smtClean="0"/>
          </a:p>
          <a:p>
            <a:endParaRPr lang="en-CA" sz="1500" dirty="0"/>
          </a:p>
        </p:txBody>
      </p:sp>
      <p:pic>
        <p:nvPicPr>
          <p:cNvPr id="35842" name="Picture 2" descr="http://www.state.sd.us/attorney/kidskorner/big/images/safety/caution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4191000"/>
            <a:ext cx="1285875" cy="1104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19600"/>
            <a:ext cx="22098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 molecular dynamics simulation illustrating dissociation of methane from its water cage.</a:t>
            </a:r>
            <a:endParaRPr lang="en-CA" sz="3200" dirty="0"/>
          </a:p>
        </p:txBody>
      </p:sp>
      <p:pic>
        <p:nvPicPr>
          <p:cNvPr id="6" name="hydrate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43200" y="1066800"/>
            <a:ext cx="6019800" cy="5599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 Narrow" pitchFamily="34" charset="0"/>
              </a:rPr>
              <a:t>Factors Required to Form Hydrates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First, a gas must be present</a:t>
            </a:r>
          </a:p>
          <a:p>
            <a:r>
              <a:rPr lang="en-US" dirty="0" smtClean="0"/>
              <a:t>Two major sources </a:t>
            </a:r>
            <a:r>
              <a:rPr lang="en-US" dirty="0"/>
              <a:t>for gas </a:t>
            </a:r>
            <a:r>
              <a:rPr lang="en-US" dirty="0" smtClean="0"/>
              <a:t>production:</a:t>
            </a:r>
          </a:p>
          <a:p>
            <a:pPr lvl="1"/>
            <a:r>
              <a:rPr lang="en-US" dirty="0" smtClean="0"/>
              <a:t>Gas </a:t>
            </a:r>
            <a:r>
              <a:rPr lang="en-US" dirty="0"/>
              <a:t>is produced </a:t>
            </a:r>
            <a:r>
              <a:rPr lang="en-US" dirty="0" err="1"/>
              <a:t>thermocatalytically</a:t>
            </a:r>
            <a:r>
              <a:rPr lang="en-US" dirty="0"/>
              <a:t> as a </a:t>
            </a:r>
            <a:r>
              <a:rPr lang="en-US" dirty="0" smtClean="0"/>
              <a:t>result of </a:t>
            </a:r>
            <a:r>
              <a:rPr lang="en-US" dirty="0"/>
              <a:t>breakdown of organic carbon to oil and </a:t>
            </a:r>
            <a:r>
              <a:rPr lang="en-US" dirty="0" smtClean="0"/>
              <a:t>gas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G</a:t>
            </a:r>
            <a:r>
              <a:rPr lang="en-US" dirty="0" smtClean="0"/>
              <a:t>as </a:t>
            </a:r>
            <a:r>
              <a:rPr lang="en-US" dirty="0"/>
              <a:t>is produced </a:t>
            </a:r>
            <a:r>
              <a:rPr lang="en-US" dirty="0" err="1"/>
              <a:t>bacteriologically</a:t>
            </a:r>
            <a:r>
              <a:rPr lang="en-US" dirty="0"/>
              <a:t> </a:t>
            </a:r>
            <a:r>
              <a:rPr lang="en-US" dirty="0" smtClean="0"/>
              <a:t>by relatively </a:t>
            </a:r>
            <a:r>
              <a:rPr lang="en-US" dirty="0"/>
              <a:t>shallow decomposition of organic </a:t>
            </a:r>
            <a:r>
              <a:rPr lang="en-US" dirty="0" smtClean="0"/>
              <a:t>matter</a:t>
            </a:r>
            <a:endParaRPr lang="en-CA" dirty="0"/>
          </a:p>
        </p:txBody>
      </p:sp>
      <p:pic>
        <p:nvPicPr>
          <p:cNvPr id="28674" name="Picture 2" descr="http://grow.ars-informatica.ca/images/umbrella_plan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4648200"/>
            <a:ext cx="2667000" cy="2000250"/>
          </a:xfrm>
          <a:prstGeom prst="rect">
            <a:avLst/>
          </a:prstGeom>
          <a:noFill/>
        </p:spPr>
      </p:pic>
      <p:pic>
        <p:nvPicPr>
          <p:cNvPr id="28676" name="Picture 4" descr="http://www.coralreefkeepers.com/Livestock/Invertebrates/Shaving%20Brush%20Pla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724400"/>
            <a:ext cx="1562637" cy="1828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648200" y="5181600"/>
            <a:ext cx="1043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Vs.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04779" y="648866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err="1" smtClean="0"/>
              <a:t>Lerche</a:t>
            </a:r>
            <a:r>
              <a:rPr lang="en-CA" dirty="0" smtClean="0"/>
              <a:t> &amp; </a:t>
            </a:r>
            <a:r>
              <a:rPr lang="en-CA" dirty="0" err="1" smtClean="0"/>
              <a:t>Bagirov</a:t>
            </a:r>
            <a:r>
              <a:rPr lang="en-CA" dirty="0" smtClean="0"/>
              <a:t>, 2004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 Narrow" pitchFamily="34" charset="0"/>
              </a:rPr>
              <a:t>Factors Required to Form Hydrates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Once </a:t>
            </a:r>
            <a:r>
              <a:rPr lang="en-US" dirty="0"/>
              <a:t>gas is </a:t>
            </a:r>
            <a:r>
              <a:rPr lang="en-US" dirty="0" smtClean="0"/>
              <a:t>made it must migrate in order for precipitation to occur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Gases near the surface don’t have </a:t>
            </a:r>
            <a:br>
              <a:rPr lang="en-US" dirty="0" smtClean="0"/>
            </a:br>
            <a:r>
              <a:rPr lang="en-US" dirty="0" smtClean="0"/>
              <a:t>to migrate as much as gasses found</a:t>
            </a:r>
            <a:br>
              <a:rPr lang="en-US" dirty="0" smtClean="0"/>
            </a:br>
            <a:r>
              <a:rPr lang="en-US" dirty="0" smtClean="0"/>
              <a:t> deeper in the ocean</a:t>
            </a:r>
          </a:p>
          <a:p>
            <a:endParaRPr lang="en-US" dirty="0" smtClean="0"/>
          </a:p>
          <a:p>
            <a:endParaRPr lang="en-CA" dirty="0" smtClean="0"/>
          </a:p>
        </p:txBody>
      </p:sp>
      <p:pic>
        <p:nvPicPr>
          <p:cNvPr id="26626" name="Picture 2" descr="http://www.czmartin.com/jpw/methane_pr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895600"/>
            <a:ext cx="3505200" cy="362765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4495800"/>
            <a:ext cx="2454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err="1" smtClean="0"/>
              <a:t>Lerche</a:t>
            </a:r>
            <a:r>
              <a:rPr lang="en-CA" dirty="0" smtClean="0"/>
              <a:t> &amp; </a:t>
            </a:r>
            <a:r>
              <a:rPr lang="en-CA" dirty="0" err="1" smtClean="0"/>
              <a:t>Bagirov</a:t>
            </a:r>
            <a:r>
              <a:rPr lang="en-CA" dirty="0" smtClean="0"/>
              <a:t>, 2004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1382</TotalTime>
  <Words>1041</Words>
  <Application>Microsoft Office PowerPoint</Application>
  <PresentationFormat>On-screen Show (4:3)</PresentationFormat>
  <Paragraphs>194</Paragraphs>
  <Slides>28</Slides>
  <Notes>28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Methane Hydrates</vt:lpstr>
      <vt:lpstr>Table of Contents</vt:lpstr>
      <vt:lpstr>Introduction</vt:lpstr>
      <vt:lpstr>Introduction</vt:lpstr>
      <vt:lpstr>Introduction</vt:lpstr>
      <vt:lpstr>Slide 6</vt:lpstr>
      <vt:lpstr>A molecular dynamics simulation illustrating dissociation of methane from its water cage.</vt:lpstr>
      <vt:lpstr>Factors Required to Form Hydrates</vt:lpstr>
      <vt:lpstr>Factors Required to Form Hydrates</vt:lpstr>
      <vt:lpstr>Factors Required to Form Hydrates</vt:lpstr>
      <vt:lpstr>Natural Deposits</vt:lpstr>
      <vt:lpstr>Slide 12</vt:lpstr>
      <vt:lpstr>Slide 13</vt:lpstr>
      <vt:lpstr>Types of Methane Hydrate Deposits</vt:lpstr>
      <vt:lpstr>Reservoir Size</vt:lpstr>
      <vt:lpstr>Reservoir Size (cont.)</vt:lpstr>
      <vt:lpstr>Reservoir Size (cont.)</vt:lpstr>
      <vt:lpstr>Extraction Technique</vt:lpstr>
      <vt:lpstr>Future Technique</vt:lpstr>
      <vt:lpstr>How Methane Hydrates can be Harvested into Energy</vt:lpstr>
      <vt:lpstr>EROI of Methane Hydrates</vt:lpstr>
      <vt:lpstr>Issues Surrounding Methane Hydrates</vt:lpstr>
      <vt:lpstr>Environmental Aspects </vt:lpstr>
      <vt:lpstr>Possibilities of the past</vt:lpstr>
      <vt:lpstr>Release of methane hydrates</vt:lpstr>
      <vt:lpstr>Technological Aspects</vt:lpstr>
      <vt:lpstr>Economic Aspects</vt:lpstr>
      <vt:lpstr>References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Methane Hydrates</dc:title>
  <dc:creator>End User</dc:creator>
  <cp:lastModifiedBy>Test</cp:lastModifiedBy>
  <cp:revision>99</cp:revision>
  <dcterms:created xsi:type="dcterms:W3CDTF">2009-03-05T18:33:29Z</dcterms:created>
  <dcterms:modified xsi:type="dcterms:W3CDTF">2010-02-05T01:26:00Z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